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642" r:id="rId6"/>
    <p:sldId id="643" r:id="rId7"/>
    <p:sldId id="264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qw0kd/QUSqmuUJAPZgG8b7f7R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2"/>
    <p:restoredTop sz="94733"/>
  </p:normalViewPr>
  <p:slideViewPr>
    <p:cSldViewPr snapToGrid="0">
      <p:cViewPr varScale="1">
        <p:scale>
          <a:sx n="64" d="100"/>
          <a:sy n="64" d="100"/>
        </p:scale>
        <p:origin x="852" y="40"/>
      </p:cViewPr>
      <p:guideLst>
        <p:guide orient="horz" pos="14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8" name="Google Shape;8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8" name="Google Shape;8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99b1b807ab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99b1b807ab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3" name="Google Shape;863;g99b1b807ab_0_17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99b1b807ab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99b1b807ab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3" name="Google Shape;863;g99b1b807ab_0_17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54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http://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http://youtube.com/user/ICANNnews" TargetMode="External"/><Relationship Id="rId10" Type="http://schemas.openxmlformats.org/officeDocument/2006/relationships/hyperlink" Target="http://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 Decorative">
  <p:cSld name="Cover 2 Decorativ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0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10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10"/>
          <p:cNvCxnSpPr/>
          <p:nvPr/>
        </p:nvCxnSpPr>
        <p:spPr>
          <a:xfrm rot="10800000">
            <a:off x="1878696" y="6124511"/>
            <a:ext cx="66934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10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10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10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10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05" y="4878249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3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4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1">
  <p:cSld name="Alternate Background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2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2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2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2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2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0"/>
          <p:cNvSpPr/>
          <p:nvPr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2">
  <p:cSld name="Alternate Background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2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2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2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2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2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Background 3">
  <p:cSld name="Alternate Background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2" y="608083"/>
            <a:ext cx="9141417" cy="57191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2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2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1">
  <p:cSld name="Agenda 1.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2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2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2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2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2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2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3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23"/>
          <p:cNvCxnSpPr>
            <a:endCxn id="14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23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23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2">
  <p:cSld name="Agenda 1.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2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2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2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2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4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24"/>
          <p:cNvCxnSpPr>
            <a:endCxn id="16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24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24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3">
  <p:cSld name="Agenda 1.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2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2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2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2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2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2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2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25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25"/>
          <p:cNvCxnSpPr>
            <a:endCxn id="18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25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25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4">
  <p:cSld name="Agenda 1.4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2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2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2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2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2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2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26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26"/>
          <p:cNvCxnSpPr>
            <a:endCxn id="20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6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26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5">
  <p:cSld name="Agenda 1.5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2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2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2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2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2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2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27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27"/>
          <p:cNvCxnSpPr>
            <a:endCxn id="22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27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27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6">
  <p:cSld name="Agenda 1.6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2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2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2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2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2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2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2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28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8"/>
          <p:cNvCxnSpPr>
            <a:endCxn id="24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28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28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5" name="Google Shape;245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1">
  <p:cSld name="Agenda Divider 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29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2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2">
  <p:cSld name="Agenda Divider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30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3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3">
  <p:cSld name="Agenda Divider 3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31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3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0" name="Google Shape;270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4">
  <p:cSld name="Agenda Divider 4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32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3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1">
  <p:cSld name="Presenters Divider 1.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3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3" name="Google Shape;283;p3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3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" name="Google Shape;286;p3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3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9" name="Google Shape;289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3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33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33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2">
  <p:cSld name="Presenters Divider 1.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3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5" name="Google Shape;305;p3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6" name="Google Shape;306;p3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3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Google Shape;308;p3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3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3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1" name="Google Shape;311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4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34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34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3">
  <p:cSld name="Presenters Divider 1.3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3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7" name="Google Shape;327;p3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Google Shape;328;p3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p3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3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1" name="Google Shape;331;p3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3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3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35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35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4">
  <p:cSld name="Presenters Divider 1.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36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36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0" name="Google Shape;350;p3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3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" name="Google Shape;352;p3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3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3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5" name="Google Shape;355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6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36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0" name="Google Shape;360;p36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36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36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36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36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 1.5">
  <p:cSld name="Presenters Divider  1.5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7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37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1" name="Google Shape;371;p37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3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3" name="Google Shape;373;p3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4" name="Google Shape;374;p3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3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7" name="Google Shape;377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7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37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37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37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p37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37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37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Google Shape;386;p37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6">
  <p:cSld name="Presenters Divider 1.6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8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" name="Google Shape;392;p38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3" name="Google Shape;393;p38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Google Shape;394;p3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5" name="Google Shape;395;p3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6" name="Google Shape;396;p3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7" name="Google Shape;397;p3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3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9" name="Google Shape;399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8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p38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38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38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38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7">
  <p:cSld name="Presenters Divider 1.7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p3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3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3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3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3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1" name="Google Shape;421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9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39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39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Slide">
  <p:cSld name="Blank Background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8">
  <p:cSld name="Presenters Divider 1.8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4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8" name="Google Shape;438;p4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4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p4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1" name="Google Shape;441;p4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p4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3" name="Google Shape;443;p4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0"/>
          <p:cNvSpPr>
            <a:spLocks noGrp="1"/>
          </p:cNvSpPr>
          <p:nvPr>
            <p:ph type="pic" idx="2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6" name="Google Shape;446;p40"/>
          <p:cNvSpPr>
            <a:spLocks noGrp="1"/>
          </p:cNvSpPr>
          <p:nvPr>
            <p:ph type="pic" idx="3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40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8" name="Google Shape;448;p40"/>
          <p:cNvSpPr txBox="1">
            <a:spLocks noGrp="1"/>
          </p:cNvSpPr>
          <p:nvPr>
            <p:ph type="body" idx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body" idx="4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40"/>
          <p:cNvSpPr txBox="1">
            <a:spLocks noGrp="1"/>
          </p:cNvSpPr>
          <p:nvPr>
            <p:ph type="body" idx="5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6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40"/>
          <p:cNvSpPr>
            <a:spLocks noGrp="1"/>
          </p:cNvSpPr>
          <p:nvPr>
            <p:ph type="pic" idx="7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8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9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1">
  <p:cSld name="Presenters Divider 2.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1"/>
          <p:cNvSpPr>
            <a:spLocks noGrp="1"/>
          </p:cNvSpPr>
          <p:nvPr>
            <p:ph type="pic" idx="2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41"/>
          <p:cNvSpPr>
            <a:spLocks noGrp="1"/>
          </p:cNvSpPr>
          <p:nvPr>
            <p:ph type="pic" idx="3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41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41"/>
          <p:cNvSpPr txBox="1">
            <a:spLocks noGrp="1"/>
          </p:cNvSpPr>
          <p:nvPr>
            <p:ph type="body" idx="4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41"/>
          <p:cNvSpPr txBox="1">
            <a:spLocks noGrp="1"/>
          </p:cNvSpPr>
          <p:nvPr>
            <p:ph type="body" idx="5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41"/>
          <p:cNvSpPr txBox="1">
            <a:spLocks noGrp="1"/>
          </p:cNvSpPr>
          <p:nvPr>
            <p:ph type="body" idx="6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4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4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7" name="Google Shape;467;p4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8" name="Google Shape;468;p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0" name="Google Shape;470;p41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41"/>
          <p:cNvCxnSpPr>
            <a:endCxn id="472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2" name="Google Shape;472;p41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4" name="Google Shape;474;p41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5" name="Google Shape;475;p41"/>
          <p:cNvSpPr>
            <a:spLocks noGrp="1"/>
          </p:cNvSpPr>
          <p:nvPr>
            <p:ph type="pic" idx="7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41"/>
          <p:cNvSpPr txBox="1">
            <a:spLocks noGrp="1"/>
          </p:cNvSpPr>
          <p:nvPr>
            <p:ph type="body" idx="8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41"/>
          <p:cNvSpPr txBox="1">
            <a:spLocks noGrp="1"/>
          </p:cNvSpPr>
          <p:nvPr>
            <p:ph type="body" idx="9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2">
  <p:cSld name="Presenters Divider 2.2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4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4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5" name="Google Shape;485;p4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4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7" name="Google Shape;487;p42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42"/>
          <p:cNvCxnSpPr>
            <a:endCxn id="489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9" name="Google Shape;489;p42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0" name="Google Shape;490;p42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42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2" name="Google Shape;492;p42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3" name="Google Shape;493;p42"/>
          <p:cNvSpPr txBox="1">
            <a:spLocks noGrp="1"/>
          </p:cNvSpPr>
          <p:nvPr>
            <p:ph type="body" idx="2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4" name="Google Shape;494;p42"/>
          <p:cNvSpPr txBox="1">
            <a:spLocks noGrp="1"/>
          </p:cNvSpPr>
          <p:nvPr>
            <p:ph type="body" idx="3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Google Shape;495;p42"/>
          <p:cNvSpPr txBox="1">
            <a:spLocks noGrp="1"/>
          </p:cNvSpPr>
          <p:nvPr>
            <p:ph type="body" idx="4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6" name="Google Shape;496;p42"/>
          <p:cNvSpPr txBox="1">
            <a:spLocks noGrp="1"/>
          </p:cNvSpPr>
          <p:nvPr>
            <p:ph type="body" idx="5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42"/>
          <p:cNvSpPr txBox="1">
            <a:spLocks noGrp="1"/>
          </p:cNvSpPr>
          <p:nvPr>
            <p:ph type="body" idx="6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42"/>
          <p:cNvSpPr>
            <a:spLocks noGrp="1"/>
          </p:cNvSpPr>
          <p:nvPr>
            <p:ph type="pic" idx="7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9" name="Google Shape;499;p42"/>
          <p:cNvSpPr>
            <a:spLocks noGrp="1"/>
          </p:cNvSpPr>
          <p:nvPr>
            <p:ph type="pic" idx="8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Google Shape;500;p42"/>
          <p:cNvSpPr>
            <a:spLocks noGrp="1"/>
          </p:cNvSpPr>
          <p:nvPr>
            <p:ph type="pic" idx="9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3">
  <p:cSld name="Presenters Divider 2.3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4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7" name="Google Shape;507;p4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8" name="Google Shape;508;p4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9" name="Google Shape;509;p4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0" name="Google Shape;510;p43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p43"/>
          <p:cNvCxnSpPr>
            <a:endCxn id="512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2" name="Google Shape;512;p43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p43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4" name="Google Shape;514;p43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6" name="Google Shape;516;p43"/>
          <p:cNvSpPr txBox="1">
            <a:spLocks noGrp="1"/>
          </p:cNvSpPr>
          <p:nvPr>
            <p:ph type="body" idx="2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7" name="Google Shape;517;p43"/>
          <p:cNvSpPr txBox="1">
            <a:spLocks noGrp="1"/>
          </p:cNvSpPr>
          <p:nvPr>
            <p:ph type="body" idx="3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43"/>
          <p:cNvSpPr txBox="1">
            <a:spLocks noGrp="1"/>
          </p:cNvSpPr>
          <p:nvPr>
            <p:ph type="body" idx="4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9" name="Google Shape;519;p43"/>
          <p:cNvSpPr txBox="1">
            <a:spLocks noGrp="1"/>
          </p:cNvSpPr>
          <p:nvPr>
            <p:ph type="body" idx="5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Google Shape;520;p43"/>
          <p:cNvSpPr txBox="1">
            <a:spLocks noGrp="1"/>
          </p:cNvSpPr>
          <p:nvPr>
            <p:ph type="body" idx="6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43"/>
          <p:cNvSpPr>
            <a:spLocks noGrp="1"/>
          </p:cNvSpPr>
          <p:nvPr>
            <p:ph type="pic" idx="7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43"/>
          <p:cNvSpPr>
            <a:spLocks noGrp="1"/>
          </p:cNvSpPr>
          <p:nvPr>
            <p:ph type="pic" idx="8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43"/>
          <p:cNvSpPr>
            <a:spLocks noGrp="1"/>
          </p:cNvSpPr>
          <p:nvPr>
            <p:ph type="pic" idx="9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4">
  <p:cSld name="Presenters Divider 2.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4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0" name="Google Shape;530;p4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1" name="Google Shape;531;p4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4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3" name="Google Shape;533;p44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44"/>
          <p:cNvCxnSpPr>
            <a:endCxn id="535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5" name="Google Shape;535;p44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44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7" name="Google Shape;537;p44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8" name="Google Shape;538;p44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9" name="Google Shape;539;p44"/>
          <p:cNvSpPr txBox="1">
            <a:spLocks noGrp="1"/>
          </p:cNvSpPr>
          <p:nvPr>
            <p:ph type="body" idx="2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Google Shape;540;p44"/>
          <p:cNvSpPr txBox="1">
            <a:spLocks noGrp="1"/>
          </p:cNvSpPr>
          <p:nvPr>
            <p:ph type="body" idx="3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1" name="Google Shape;541;p44"/>
          <p:cNvSpPr txBox="1">
            <a:spLocks noGrp="1"/>
          </p:cNvSpPr>
          <p:nvPr>
            <p:ph type="body" idx="4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44"/>
          <p:cNvSpPr txBox="1">
            <a:spLocks noGrp="1"/>
          </p:cNvSpPr>
          <p:nvPr>
            <p:ph type="body" idx="5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44"/>
          <p:cNvSpPr txBox="1">
            <a:spLocks noGrp="1"/>
          </p:cNvSpPr>
          <p:nvPr>
            <p:ph type="body" idx="6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Google Shape;544;p44"/>
          <p:cNvSpPr>
            <a:spLocks noGrp="1"/>
          </p:cNvSpPr>
          <p:nvPr>
            <p:ph type="pic" idx="7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5" name="Google Shape;545;p44"/>
          <p:cNvSpPr>
            <a:spLocks noGrp="1"/>
          </p:cNvSpPr>
          <p:nvPr>
            <p:ph type="pic" idx="8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6" name="Google Shape;546;p44"/>
          <p:cNvSpPr>
            <a:spLocks noGrp="1"/>
          </p:cNvSpPr>
          <p:nvPr>
            <p:ph type="pic" idx="9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5">
  <p:cSld name="Presenters Divider 2.5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2" name="Google Shape;552;p4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3" name="Google Shape;553;p4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4" name="Google Shape;554;p4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5" name="Google Shape;555;p4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p4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45"/>
          <p:cNvCxnSpPr>
            <a:endCxn id="558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8" name="Google Shape;558;p45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9" name="Google Shape;559;p45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0" name="Google Shape;560;p45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1" name="Google Shape;561;p45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2" name="Google Shape;562;p45"/>
          <p:cNvSpPr txBox="1">
            <a:spLocks noGrp="1"/>
          </p:cNvSpPr>
          <p:nvPr>
            <p:ph type="body" idx="2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Google Shape;563;p45"/>
          <p:cNvSpPr txBox="1">
            <a:spLocks noGrp="1"/>
          </p:cNvSpPr>
          <p:nvPr>
            <p:ph type="body" idx="3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Google Shape;564;p45"/>
          <p:cNvSpPr txBox="1">
            <a:spLocks noGrp="1"/>
          </p:cNvSpPr>
          <p:nvPr>
            <p:ph type="body" idx="4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Google Shape;565;p45"/>
          <p:cNvSpPr txBox="1">
            <a:spLocks noGrp="1"/>
          </p:cNvSpPr>
          <p:nvPr>
            <p:ph type="body" idx="5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6" name="Google Shape;566;p45"/>
          <p:cNvSpPr txBox="1">
            <a:spLocks noGrp="1"/>
          </p:cNvSpPr>
          <p:nvPr>
            <p:ph type="body" idx="6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45"/>
          <p:cNvSpPr>
            <a:spLocks noGrp="1"/>
          </p:cNvSpPr>
          <p:nvPr>
            <p:ph type="pic" idx="7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45"/>
          <p:cNvSpPr>
            <a:spLocks noGrp="1"/>
          </p:cNvSpPr>
          <p:nvPr>
            <p:ph type="pic" idx="8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9" name="Google Shape;569;p45"/>
          <p:cNvSpPr>
            <a:spLocks noGrp="1"/>
          </p:cNvSpPr>
          <p:nvPr>
            <p:ph type="pic" idx="9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6">
  <p:cSld name="Presenters Divider 2.6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4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4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7" name="Google Shape;577;p4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8" name="Google Shape;578;p4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9" name="Google Shape;579;p46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0" name="Google Shape;580;p46"/>
          <p:cNvCxnSpPr>
            <a:endCxn id="581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1" name="Google Shape;581;p46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Google Shape;582;p46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3" name="Google Shape;583;p46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4" name="Google Shape;584;p46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Google Shape;585;p46"/>
          <p:cNvSpPr txBox="1">
            <a:spLocks noGrp="1"/>
          </p:cNvSpPr>
          <p:nvPr>
            <p:ph type="body" idx="2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6" name="Google Shape;586;p46"/>
          <p:cNvSpPr txBox="1">
            <a:spLocks noGrp="1"/>
          </p:cNvSpPr>
          <p:nvPr>
            <p:ph type="body" idx="3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7" name="Google Shape;587;p46"/>
          <p:cNvSpPr txBox="1">
            <a:spLocks noGrp="1"/>
          </p:cNvSpPr>
          <p:nvPr>
            <p:ph type="body" idx="4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8" name="Google Shape;588;p46"/>
          <p:cNvSpPr txBox="1">
            <a:spLocks noGrp="1"/>
          </p:cNvSpPr>
          <p:nvPr>
            <p:ph type="body" idx="5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46"/>
          <p:cNvSpPr txBox="1">
            <a:spLocks noGrp="1"/>
          </p:cNvSpPr>
          <p:nvPr>
            <p:ph type="body" idx="6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0" name="Google Shape;590;p46"/>
          <p:cNvSpPr>
            <a:spLocks noGrp="1"/>
          </p:cNvSpPr>
          <p:nvPr>
            <p:ph type="pic" idx="7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1" name="Google Shape;591;p46"/>
          <p:cNvSpPr>
            <a:spLocks noGrp="1"/>
          </p:cNvSpPr>
          <p:nvPr>
            <p:ph type="pic" idx="8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2" name="Google Shape;592;p46"/>
          <p:cNvSpPr>
            <a:spLocks noGrp="1"/>
          </p:cNvSpPr>
          <p:nvPr>
            <p:ph type="pic" idx="9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7">
  <p:cSld name="Presenters Divider 2.7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4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4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" name="Google Shape;600;p4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1" name="Google Shape;601;p4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2" name="Google Shape;602;p47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3" name="Google Shape;603;p47"/>
          <p:cNvCxnSpPr/>
          <p:nvPr/>
        </p:nvCxnSpPr>
        <p:spPr>
          <a:xfrm rot="10800000">
            <a:off x="418349" y="1933515"/>
            <a:ext cx="0" cy="433711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4" name="Google Shape;604;p47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05" name="Google Shape;605;p47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6" name="Google Shape;606;p47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7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47"/>
          <p:cNvSpPr txBox="1">
            <a:spLocks noGrp="1"/>
          </p:cNvSpPr>
          <p:nvPr>
            <p:ph type="body" idx="2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47"/>
          <p:cNvSpPr txBox="1">
            <a:spLocks noGrp="1"/>
          </p:cNvSpPr>
          <p:nvPr>
            <p:ph type="body" idx="3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47"/>
          <p:cNvSpPr txBox="1">
            <a:spLocks noGrp="1"/>
          </p:cNvSpPr>
          <p:nvPr>
            <p:ph type="body" idx="4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1" name="Google Shape;611;p47"/>
          <p:cNvSpPr txBox="1">
            <a:spLocks noGrp="1"/>
          </p:cNvSpPr>
          <p:nvPr>
            <p:ph type="body" idx="5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2" name="Google Shape;612;p47"/>
          <p:cNvSpPr txBox="1">
            <a:spLocks noGrp="1"/>
          </p:cNvSpPr>
          <p:nvPr>
            <p:ph type="body" idx="6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3" name="Google Shape;613;p47"/>
          <p:cNvSpPr>
            <a:spLocks noGrp="1"/>
          </p:cNvSpPr>
          <p:nvPr>
            <p:ph type="pic" idx="7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4" name="Google Shape;614;p47"/>
          <p:cNvSpPr>
            <a:spLocks noGrp="1"/>
          </p:cNvSpPr>
          <p:nvPr>
            <p:ph type="pic" idx="8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5" name="Google Shape;615;p47"/>
          <p:cNvSpPr>
            <a:spLocks noGrp="1"/>
          </p:cNvSpPr>
          <p:nvPr>
            <p:ph type="pic" idx="9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8">
  <p:cSld name="Presenters Divider 2.8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4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Google Shape;621;p4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4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3" name="Google Shape;623;p4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4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5" name="Google Shape;625;p48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6" name="Google Shape;626;p48"/>
          <p:cNvCxnSpPr>
            <a:endCxn id="627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p48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48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9" name="Google Shape;629;p48"/>
          <p:cNvSpPr txBox="1">
            <a:spLocks noGrp="1"/>
          </p:cNvSpPr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0" name="Google Shape;630;p48"/>
          <p:cNvSpPr txBox="1">
            <a:spLocks noGrp="1"/>
          </p:cNvSpPr>
          <p:nvPr>
            <p:ph type="body" idx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1" name="Google Shape;631;p48"/>
          <p:cNvSpPr txBox="1">
            <a:spLocks noGrp="1"/>
          </p:cNvSpPr>
          <p:nvPr>
            <p:ph type="body" idx="2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2" name="Google Shape;632;p48"/>
          <p:cNvSpPr txBox="1">
            <a:spLocks noGrp="1"/>
          </p:cNvSpPr>
          <p:nvPr>
            <p:ph type="body" idx="3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3" name="Google Shape;633;p48"/>
          <p:cNvSpPr txBox="1">
            <a:spLocks noGrp="1"/>
          </p:cNvSpPr>
          <p:nvPr>
            <p:ph type="body" idx="4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4" name="Google Shape;634;p48"/>
          <p:cNvSpPr txBox="1">
            <a:spLocks noGrp="1"/>
          </p:cNvSpPr>
          <p:nvPr>
            <p:ph type="body" idx="5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Google Shape;635;p48"/>
          <p:cNvSpPr txBox="1">
            <a:spLocks noGrp="1"/>
          </p:cNvSpPr>
          <p:nvPr>
            <p:ph type="body" idx="6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6" name="Google Shape;636;p48"/>
          <p:cNvSpPr>
            <a:spLocks noGrp="1"/>
          </p:cNvSpPr>
          <p:nvPr>
            <p:ph type="pic" idx="7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7" name="Google Shape;637;p48"/>
          <p:cNvSpPr>
            <a:spLocks noGrp="1"/>
          </p:cNvSpPr>
          <p:nvPr>
            <p:ph type="pic" idx="8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8" name="Google Shape;638;p48"/>
          <p:cNvSpPr>
            <a:spLocks noGrp="1"/>
          </p:cNvSpPr>
          <p:nvPr>
            <p:ph type="pic" idx="9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1">
  <p:cSld name="Presenters Divider 5.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2" name="Google Shape;642;p4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3" name="Google Shape;643;p4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4" name="Google Shape;644;p4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p4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6" name="Google Shape;646;p4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7" name="Google Shape;647;p4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8" name="Google Shape;648;p4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9" name="Google Shape;649;p4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9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1" name="Google Shape;651;p49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2" name="Google Shape;652;p49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3" name="Google Shape;653;p49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4" name="Google Shape;654;p49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p4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9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7" name="Google Shape;657;p49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gage with ICANN White">
  <p:cSld name="1_Engage with ICANN Whit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4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4" descr="ICANN_Logo_W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82" y="871077"/>
            <a:ext cx="1962493" cy="15231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2">
  <p:cSld name="Presenters Divider 5.2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p5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2" name="Google Shape;662;p5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3" name="Google Shape;663;p5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4" name="Google Shape;664;p5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5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6" name="Google Shape;666;p5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7" name="Google Shape;667;p5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8" name="Google Shape;668;p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0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Google Shape;670;p50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1" name="Google Shape;671;p50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2" name="Google Shape;672;p50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3" name="Google Shape;673;p50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4" name="Google Shape;674;p5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50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Google Shape;676;p50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3">
  <p:cSld name="Presenters Divider 5.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p5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1" name="Google Shape;681;p5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2" name="Google Shape;682;p5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3" name="Google Shape;683;p5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4" name="Google Shape;684;p5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5" name="Google Shape;685;p5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Google Shape;686;p5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87" name="Google Shape;687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51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9" name="Google Shape;689;p51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0" name="Google Shape;690;p51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1" name="Google Shape;691;p51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2" name="Google Shape;692;p51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3" name="Google Shape;693;p5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51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5" name="Google Shape;695;p51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4">
  <p:cSld name="Presenters Divider 5.4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9" name="Google Shape;699;p5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0" name="Google Shape;700;p5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1" name="Google Shape;701;p5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2" name="Google Shape;702;p5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3" name="Google Shape;703;p5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4" name="Google Shape;704;p5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5" name="Google Shape;705;p5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6" name="Google Shape;706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2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8" name="Google Shape;708;p52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9" name="Google Shape;709;p52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0" name="Google Shape;710;p52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52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2" name="Google Shape;712;p5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2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4" name="Google Shape;714;p52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5">
  <p:cSld name="Presenters Divider 5.5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8" name="Google Shape;718;p5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9" name="Google Shape;719;p5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0" name="Google Shape;720;p5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p5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2" name="Google Shape;722;p5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3" name="Google Shape;723;p5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4" name="Google Shape;724;p5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25" name="Google Shape;725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3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7" name="Google Shape;727;p53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8" name="Google Shape;728;p53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9" name="Google Shape;729;p53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53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1" name="Google Shape;731;p5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53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3" name="Google Shape;733;p53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6">
  <p:cSld name="Presenters Divider 5.6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5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7" name="Google Shape;737;p5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8" name="Google Shape;738;p5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9" name="Google Shape;739;p5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0" name="Google Shape;740;p5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1" name="Google Shape;741;p5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2" name="Google Shape;742;p5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3" name="Google Shape;743;p5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4" name="Google Shape;744;p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54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6" name="Google Shape;746;p54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7" name="Google Shape;747;p54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8" name="Google Shape;748;p54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9" name="Google Shape;749;p54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0" name="Google Shape;750;p5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54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4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7">
  <p:cSld name="Presenters Divider 5.7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5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Google Shape;756;p5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7" name="Google Shape;757;p5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8" name="Google Shape;758;p5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9" name="Google Shape;759;p5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0" name="Google Shape;760;p5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1" name="Google Shape;761;p5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5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63" name="Google Shape;763;p5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5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5" name="Google Shape;765;p55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6" name="Google Shape;766;p55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7" name="Google Shape;767;p55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8" name="Google Shape;768;p55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9" name="Google Shape;769;p5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55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1" name="Google Shape;771;p55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5.8">
  <p:cSld name="Presenters Divider 5.8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5" name="Google Shape;775;p56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6" name="Google Shape;776;p56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7" name="Google Shape;777;p5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8" name="Google Shape;778;p5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9" name="Google Shape;779;p5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0" name="Google Shape;780;p5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5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2" name="Google Shape;782;p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56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4" name="Google Shape;784;p56"/>
          <p:cNvSpPr txBox="1">
            <a:spLocks noGrp="1"/>
          </p:cNvSpPr>
          <p:nvPr>
            <p:ph type="body" idx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5" name="Google Shape;785;p56"/>
          <p:cNvSpPr txBox="1">
            <a:spLocks noGrp="1"/>
          </p:cNvSpPr>
          <p:nvPr>
            <p:ph type="body" idx="2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Google Shape;786;p56"/>
          <p:cNvSpPr txBox="1">
            <a:spLocks noGrp="1"/>
          </p:cNvSpPr>
          <p:nvPr>
            <p:ph type="body" idx="3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7" name="Google Shape;787;p56"/>
          <p:cNvSpPr txBox="1">
            <a:spLocks noGrp="1"/>
          </p:cNvSpPr>
          <p:nvPr>
            <p:ph type="body" idx="4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8" name="Google Shape;788;p5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6"/>
          <p:cNvSpPr txBox="1">
            <a:spLocks noGrp="1"/>
          </p:cNvSpPr>
          <p:nvPr>
            <p:ph type="body" idx="5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0" name="Google Shape;790;p56"/>
          <p:cNvSpPr txBox="1">
            <a:spLocks noGrp="1"/>
          </p:cNvSpPr>
          <p:nvPr>
            <p:ph type="body" idx="6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 with ICANN White">
  <p:cSld name="Engage with ICANN White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7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7"/>
          <p:cNvSpPr txBox="1"/>
          <p:nvPr/>
        </p:nvSpPr>
        <p:spPr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7"/>
          <p:cNvSpPr txBox="1"/>
          <p:nvPr/>
        </p:nvSpPr>
        <p:spPr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795" name="Google Shape;795;p57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57" descr="ICANN_Logo_W.ep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82" y="871077"/>
            <a:ext cx="1962493" cy="1523172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57"/>
          <p:cNvSpPr txBox="1">
            <a:spLocks noGrp="1"/>
          </p:cNvSpPr>
          <p:nvPr>
            <p:ph type="body" idx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8" name="Google Shape;798;p57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799" name="Google Shape;799;p57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800" name="Google Shape;800;p57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801" name="Google Shape;801;p57"/>
              <p:cNvSpPr txBox="1"/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flickr.com/icann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02" name="Google Shape;802;p57" descr="1420947842_social_style_3_flikr-128.png">
                <a:hlinkClick r:id="rId4"/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3" name="Google Shape;803;p57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804" name="Google Shape;804;p57"/>
              <p:cNvSpPr txBox="1"/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linkedin/company/icann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05" name="Google Shape;805;p57" descr="1420948164_social_style_3_in-128.png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6" name="Google Shape;806;p57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807" name="Google Shape;807;p57"/>
              <p:cNvSpPr txBox="1"/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08" name="Google Shape;808;p57" descr="1420948433_social_style_3_twiter-128.png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9" name="Google Shape;809;p57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810" name="Google Shape;810;p57"/>
              <p:cNvSpPr txBox="1"/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facebook.com/icannorg 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11" name="Google Shape;811;p57" descr="1420948141_social_style_3_facebook-128.png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2" name="Google Shape;812;p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813" name="Google Shape;813;p57" descr="1420948149_social_style_3_youtube-128.png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4" name="Google Shape;814;p57"/>
              <p:cNvSpPr txBox="1"/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youtube.com/icannnews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57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816" name="Google Shape;816;p57"/>
              <p:cNvSpPr txBox="1"/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soundcloud/icann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17" name="Google Shape;817;p57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8" name="Google Shape;818;p57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819" name="Google Shape;819;p57"/>
              <p:cNvSpPr txBox="1"/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slideshare/icannpresentations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20" name="Google Shape;820;p57" descr="1420948164_social_style_3_in-128.png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1" name="Google Shape;821;p57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822" name="Google Shape;822;p57"/>
              <p:cNvSpPr txBox="1"/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instagram.com/icannorg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23" name="Google Shape;823;p57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 Blue">
  <p:cSld name="Engage with ICANN Blue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8"/>
          <p:cNvSpPr txBox="1"/>
          <p:nvPr/>
        </p:nvSpPr>
        <p:spPr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8"/>
          <p:cNvSpPr txBox="1"/>
          <p:nvPr/>
        </p:nvSpPr>
        <p:spPr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58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9" name="Google Shape;829;p58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0" name="Google Shape;830;p58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31" name="Google Shape;831;p5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799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58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3" name="Google Shape;833;p58"/>
          <p:cNvCxnSpPr/>
          <p:nvPr/>
        </p:nvCxnSpPr>
        <p:spPr>
          <a:xfrm rot="10800000">
            <a:off x="0" y="6320453"/>
            <a:ext cx="17904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4" name="Google Shape;834;p58"/>
          <p:cNvCxnSpPr/>
          <p:nvPr/>
        </p:nvCxnSpPr>
        <p:spPr>
          <a:xfrm rot="10800000">
            <a:off x="1878696" y="6320453"/>
            <a:ext cx="669340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5" name="Google Shape;835;p58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8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7" name="Google Shape;837;p58"/>
          <p:cNvCxnSpPr>
            <a:endCxn id="838" idx="0"/>
          </p:cNvCxnSpPr>
          <p:nvPr/>
        </p:nvCxnSpPr>
        <p:spPr>
          <a:xfrm rot="10800000">
            <a:off x="1834554" y="2281331"/>
            <a:ext cx="0" cy="3997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8" name="Google Shape;838;p58"/>
          <p:cNvSpPr/>
          <p:nvPr/>
        </p:nvSpPr>
        <p:spPr>
          <a:xfrm rot="-5400000">
            <a:off x="1834554" y="2220449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9" name="Google Shape;839;p58"/>
          <p:cNvCxnSpPr/>
          <p:nvPr/>
        </p:nvCxnSpPr>
        <p:spPr>
          <a:xfrm rot="10800000">
            <a:off x="1895439" y="2220449"/>
            <a:ext cx="669167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58"/>
          <p:cNvCxnSpPr/>
          <p:nvPr/>
        </p:nvCxnSpPr>
        <p:spPr>
          <a:xfrm rot="10800000">
            <a:off x="8686803" y="6320453"/>
            <a:ext cx="45719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1" name="Google Shape;841;p58"/>
          <p:cNvCxnSpPr/>
          <p:nvPr/>
        </p:nvCxnSpPr>
        <p:spPr>
          <a:xfrm rot="10800000">
            <a:off x="8678063" y="2219538"/>
            <a:ext cx="46593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2" name="Google Shape;842;p58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885601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43" name="Google Shape;843;p58"/>
          <p:cNvGrpSpPr/>
          <p:nvPr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844" name="Google Shape;844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5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5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5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5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5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p5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10726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3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999" y="5507609"/>
            <a:ext cx="1189827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body" idx="4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Blue">
  <p:cSld name="Cover 1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10724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3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92" y="5512926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body" idx="4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2 White">
  <p:cSld name="Cover 2 Whi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17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17"/>
          <p:cNvCxnSpPr/>
          <p:nvPr/>
        </p:nvCxnSpPr>
        <p:spPr>
          <a:xfrm rot="10800000">
            <a:off x="1878696" y="6124511"/>
            <a:ext cx="6693408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7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17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7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17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076" y="4878249"/>
            <a:ext cx="1189829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Width Photo">
  <p:cSld name="Full-Width 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>
            <a:spLocks noGrp="1"/>
          </p:cNvSpPr>
          <p:nvPr>
            <p:ph type="pic" idx="2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(No Header/Footer)">
  <p:cSld name="Blank (No Header/Footer)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5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GSEAPAC/APAC%2520Spa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hyperlink" Target="mailto:subscribe@apacspace.asi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http://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24" Type="http://schemas.openxmlformats.org/officeDocument/2006/relationships/hyperlink" Target="mailto:subscribe@apacspace.asia" TargetMode="External"/><Relationship Id="rId5" Type="http://schemas.openxmlformats.org/officeDocument/2006/relationships/image" Target="../media/image21.png"/><Relationship Id="rId15" Type="http://schemas.openxmlformats.org/officeDocument/2006/relationships/hyperlink" Target="http://youtube.com/user/ICANNnews" TargetMode="External"/><Relationship Id="rId23" Type="http://schemas.openxmlformats.org/officeDocument/2006/relationships/hyperlink" Target="https://community.icann.org/display/GSEAPAC/APAC%2520Space" TargetMode="External"/><Relationship Id="rId10" Type="http://schemas.openxmlformats.org/officeDocument/2006/relationships/hyperlink" Target="http://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"/>
          <p:cNvSpPr txBox="1">
            <a:spLocks noGrp="1"/>
          </p:cNvSpPr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APAC Space Collaboration</a:t>
            </a:r>
            <a:endParaRPr/>
          </a:p>
        </p:txBody>
      </p:sp>
      <p:sp>
        <p:nvSpPr>
          <p:cNvPr id="857" name="Google Shape;857;p1"/>
          <p:cNvSpPr txBox="1">
            <a:spLocks noGrp="1"/>
          </p:cNvSpPr>
          <p:nvPr>
            <p:ph type="body" idx="2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AP* Retreat</a:t>
            </a:r>
            <a:endParaRPr/>
          </a:p>
        </p:txBody>
      </p:sp>
      <p:sp>
        <p:nvSpPr>
          <p:cNvPr id="858" name="Google Shape;858;p1"/>
          <p:cNvSpPr txBox="1">
            <a:spLocks noGrp="1"/>
          </p:cNvSpPr>
          <p:nvPr>
            <p:ph type="body" idx="3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28 February 2021</a:t>
            </a:r>
            <a:endParaRPr/>
          </a:p>
        </p:txBody>
      </p:sp>
      <p:sp>
        <p:nvSpPr>
          <p:cNvPr id="859" name="Google Shape;859;p1"/>
          <p:cNvSpPr txBox="1">
            <a:spLocks noGrp="1"/>
          </p:cNvSpPr>
          <p:nvPr>
            <p:ph type="body" idx="4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Jia-Rong Low, ICANN APAC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65" name="Google Shape;865;p2"/>
          <p:cNvSpPr txBox="1">
            <a:spLocks noGrp="1"/>
          </p:cNvSpPr>
          <p:nvPr>
            <p:ph type="body" idx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dirty="0"/>
              <a:t>About APAC Space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dirty="0"/>
              <a:t>APAC Space 2.0</a:t>
            </a:r>
            <a:endParaRPr dirty="0"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dirty="0"/>
              <a:t>Possible Collaboration Areas </a:t>
            </a:r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dirty="0"/>
              <a:t>Discussion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"/>
          <p:cNvSpPr txBox="1"/>
          <p:nvPr/>
        </p:nvSpPr>
        <p:spPr>
          <a:xfrm>
            <a:off x="4124524" y="3029829"/>
            <a:ext cx="192204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@ICANN66 Montreal</a:t>
            </a:r>
            <a:endParaRPr/>
          </a:p>
        </p:txBody>
      </p:sp>
      <p:sp>
        <p:nvSpPr>
          <p:cNvPr id="872" name="Google Shape;872;p3"/>
          <p:cNvSpPr txBox="1"/>
          <p:nvPr/>
        </p:nvSpPr>
        <p:spPr>
          <a:xfrm>
            <a:off x="317500" y="4465992"/>
            <a:ext cx="34914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Learn more: </a:t>
            </a:r>
            <a:r>
              <a:rPr lang="en-US" sz="1200" b="0" i="0" u="sng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apacspace.asia</a:t>
            </a:r>
            <a:endParaRPr sz="1200" b="0" i="0" u="none" strike="noStrike" cap="none" dirty="0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Join the mailing list: </a:t>
            </a:r>
            <a:r>
              <a:rPr lang="en-US" sz="1200" b="0" i="0" u="sng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subscribe@apacspace.asia</a:t>
            </a:r>
            <a:endParaRPr sz="1200" b="0" i="0" u="none" strike="noStrike" cap="none" dirty="0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"/>
          <p:cNvSpPr txBox="1"/>
          <p:nvPr/>
        </p:nvSpPr>
        <p:spPr>
          <a:xfrm>
            <a:off x="4124524" y="720369"/>
            <a:ext cx="4701976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“space” for ICANN APAC community members </a:t>
            </a:r>
            <a:endParaRPr dirty="0"/>
          </a:p>
          <a:p>
            <a:pPr marL="214313" marR="0" lvl="0" indent="-1127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Started 2015, hosted by ICANN APAC Office with support from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DotAsia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1127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Community-led discussions. Practice ground to facilitate community discussion for ICANN participation:</a:t>
            </a:r>
            <a:endParaRPr dirty="0"/>
          </a:p>
          <a:p>
            <a:pPr marL="541338" marR="0" lvl="1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DNS-related topics (e.g. Root Server System)</a:t>
            </a:r>
            <a:endParaRPr dirty="0"/>
          </a:p>
          <a:p>
            <a:pPr marL="541338" marR="0" lvl="1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ICANN Policy Development Processes (PDPs), Public Comments, and Reviews</a:t>
            </a:r>
            <a:endParaRPr dirty="0"/>
          </a:p>
          <a:p>
            <a:pPr marL="541338" marR="0" lvl="1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ICANN Meeting Readouts</a:t>
            </a:r>
            <a:endParaRPr dirty="0"/>
          </a:p>
          <a:p>
            <a:pPr marL="214313" marR="0" lvl="0" indent="-1127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</a:rPr>
              <a:t>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essions every 2 months </a:t>
            </a:r>
            <a:endParaRPr dirty="0"/>
          </a:p>
          <a:p>
            <a:pPr marL="541338" lvl="1" indent="-314325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Web conference or </a:t>
            </a:r>
            <a:endParaRPr sz="1600" dirty="0">
              <a:solidFill>
                <a:schemeClr val="dk1"/>
              </a:solidFill>
            </a:endParaRPr>
          </a:p>
          <a:p>
            <a:pPr marL="541338" lvl="1" indent="-314325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Face-to-face at ICANN Meetings</a:t>
            </a:r>
            <a:endParaRPr sz="1600" dirty="0">
              <a:solidFill>
                <a:schemeClr val="dk1"/>
              </a:solidFill>
            </a:endParaRPr>
          </a:p>
          <a:p>
            <a:pPr marL="557213" marR="0" lvl="1" indent="-1127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Also, mailing list circulations on relevant topic events/webinars (e.g. Universal Acceptance, DNS abuse)</a:t>
            </a:r>
            <a:endParaRPr dirty="0"/>
          </a:p>
        </p:txBody>
      </p:sp>
      <p:pic>
        <p:nvPicPr>
          <p:cNvPr id="874" name="Google Shape;874;p3" descr="A picture containing person, indoor, group, concert ban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924" y="720368"/>
            <a:ext cx="3702699" cy="3559865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"/>
          <p:cNvSpPr txBox="1"/>
          <p:nvPr/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About APAC Space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 dirty="0"/>
              <a:t>APAC Space 2.0 – Widening the Network</a:t>
            </a:r>
            <a:endParaRPr dirty="0"/>
          </a:p>
        </p:txBody>
      </p:sp>
      <p:sp>
        <p:nvSpPr>
          <p:cNvPr id="882" name="Google Shape;882;p5"/>
          <p:cNvSpPr txBox="1"/>
          <p:nvPr/>
        </p:nvSpPr>
        <p:spPr>
          <a:xfrm>
            <a:off x="434393" y="715843"/>
            <a:ext cx="827521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We are working towards featuring new topics and deepening discussion within the APAC community network. Initial ideas:</a:t>
            </a:r>
            <a:endParaRPr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BBCEB-063E-0C4D-9E3C-250BDD6889C4}"/>
              </a:ext>
            </a:extLst>
          </p:cNvPr>
          <p:cNvSpPr/>
          <p:nvPr/>
        </p:nvSpPr>
        <p:spPr>
          <a:xfrm>
            <a:off x="4667295" y="1551545"/>
            <a:ext cx="2678639" cy="832426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tIns="0" rIns="182880" bIns="91440" rtlCol="0" anchor="ctr" anchorCtr="1">
            <a:normAutofit/>
          </a:bodyPr>
          <a:lstStyle/>
          <a:p>
            <a:pPr algn="ctr"/>
            <a:r>
              <a:rPr lang="en-US" sz="1700" b="1" dirty="0">
                <a:cs typeface="Arial"/>
              </a:rPr>
              <a:t>Regional Mentorship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98218-6166-4545-9499-9398795B188E}"/>
              </a:ext>
            </a:extLst>
          </p:cNvPr>
          <p:cNvSpPr/>
          <p:nvPr/>
        </p:nvSpPr>
        <p:spPr>
          <a:xfrm>
            <a:off x="1599446" y="1551545"/>
            <a:ext cx="2678639" cy="832426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 anchorCtr="1">
            <a:normAutofit/>
          </a:bodyPr>
          <a:lstStyle/>
          <a:p>
            <a:pPr algn="ctr"/>
            <a:r>
              <a:rPr lang="en-US" sz="1700" b="1" dirty="0">
                <a:cs typeface="Arial"/>
              </a:rPr>
              <a:t>Root Server System (RSS)</a:t>
            </a:r>
          </a:p>
        </p:txBody>
      </p:sp>
      <p:sp>
        <p:nvSpPr>
          <p:cNvPr id="7" name="Google Shape;882;p5">
            <a:extLst>
              <a:ext uri="{FF2B5EF4-FFF2-40B4-BE49-F238E27FC236}">
                <a16:creationId xmlns:a16="http://schemas.microsoft.com/office/drawing/2014/main" id="{671C83E0-8FD8-D44B-A023-8FC9552E3C08}"/>
              </a:ext>
            </a:extLst>
          </p:cNvPr>
          <p:cNvSpPr txBox="1"/>
          <p:nvPr/>
        </p:nvSpPr>
        <p:spPr>
          <a:xfrm>
            <a:off x="1599445" y="2418106"/>
            <a:ext cx="2678639" cy="31392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Introducing the basics of the RSS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Keep the community updated on how the RSS is evolving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Create awareness and encourage participation on the governance of RSS (e.g. RSSAC caucus)</a:t>
            </a:r>
          </a:p>
        </p:txBody>
      </p:sp>
      <p:sp>
        <p:nvSpPr>
          <p:cNvPr id="8" name="Google Shape;882;p5">
            <a:extLst>
              <a:ext uri="{FF2B5EF4-FFF2-40B4-BE49-F238E27FC236}">
                <a16:creationId xmlns:a16="http://schemas.microsoft.com/office/drawing/2014/main" id="{C03D83E1-7269-914A-A258-5A3BD55A9256}"/>
              </a:ext>
            </a:extLst>
          </p:cNvPr>
          <p:cNvSpPr txBox="1"/>
          <p:nvPr/>
        </p:nvSpPr>
        <p:spPr>
          <a:xfrm>
            <a:off x="4667295" y="2418106"/>
            <a:ext cx="2678639" cy="19081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Link ICANN ‘regulars’ with ‘veterans’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Foster participation in ICANN Policy Making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2"/>
          <p:cNvSpPr txBox="1">
            <a:spLocks noGrp="1"/>
          </p:cNvSpPr>
          <p:nvPr>
            <p:ph type="title"/>
          </p:nvPr>
        </p:nvSpPr>
        <p:spPr>
          <a:xfrm>
            <a:off x="183943" y="75099"/>
            <a:ext cx="8013000" cy="4506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Other Potential Areas</a:t>
            </a:r>
            <a:endParaRPr sz="2000" dirty="0"/>
          </a:p>
        </p:txBody>
      </p:sp>
      <p:sp>
        <p:nvSpPr>
          <p:cNvPr id="8" name="Google Shape;890;gbda4906cfb_6_0">
            <a:extLst>
              <a:ext uri="{FF2B5EF4-FFF2-40B4-BE49-F238E27FC236}">
                <a16:creationId xmlns:a16="http://schemas.microsoft.com/office/drawing/2014/main" id="{7A66C83F-3A69-0F4C-8654-85FB11D02A17}"/>
              </a:ext>
            </a:extLst>
          </p:cNvPr>
          <p:cNvSpPr/>
          <p:nvPr/>
        </p:nvSpPr>
        <p:spPr>
          <a:xfrm>
            <a:off x="555171" y="1195551"/>
            <a:ext cx="7337417" cy="223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1. DNS operations and security </a:t>
            </a:r>
            <a:endParaRPr sz="1600" b="1" u="sng" dirty="0"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F2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Enhance knowledge about DNS operations and security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F2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Promotion of global </a:t>
            </a:r>
            <a:r>
              <a:rPr lang="en-US" sz="1600" dirty="0">
                <a:solidFill>
                  <a:srgbClr val="0A1F24"/>
                </a:solidFill>
              </a:rPr>
              <a:t>In</a:t>
            </a:r>
            <a:r>
              <a:rPr lang="en-US" sz="16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ternet standards </a:t>
            </a:r>
            <a:r>
              <a:rPr lang="en-US" sz="1600" dirty="0">
                <a:solidFill>
                  <a:srgbClr val="0A1F24"/>
                </a:solidFill>
              </a:rPr>
              <a:t>(</a:t>
            </a:r>
            <a:r>
              <a:rPr lang="en-US" sz="16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DNSSEC, IPv6, </a:t>
            </a:r>
            <a:r>
              <a:rPr lang="en-US" sz="1600" b="0" i="0" u="none" strike="noStrike" cap="none" dirty="0" err="1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Internationalised</a:t>
            </a:r>
            <a:r>
              <a:rPr lang="en-US" sz="16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 Domain Names (IDNs) and Universal Acceptance (UA) </a:t>
            </a:r>
            <a:r>
              <a:rPr lang="en-US" sz="1600" b="0" i="0" u="none" strike="noStrike" cap="none" dirty="0" err="1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16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F24"/>
              </a:buClr>
              <a:buSzPts val="1600"/>
            </a:pPr>
            <a:endParaRPr lang="en-US" sz="1600" dirty="0">
              <a:solidFill>
                <a:schemeClr val="dk1"/>
              </a:solidFill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1F24"/>
              </a:buClr>
              <a:buSzPts val="1600"/>
              <a:buFont typeface="Arial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890;gbda4906cfb_6_0">
            <a:extLst>
              <a:ext uri="{FF2B5EF4-FFF2-40B4-BE49-F238E27FC236}">
                <a16:creationId xmlns:a16="http://schemas.microsoft.com/office/drawing/2014/main" id="{31A808E3-1B9E-B940-97F9-4C5E703CC260}"/>
              </a:ext>
            </a:extLst>
          </p:cNvPr>
          <p:cNvSpPr/>
          <p:nvPr/>
        </p:nvSpPr>
        <p:spPr>
          <a:xfrm>
            <a:off x="555171" y="3665620"/>
            <a:ext cx="7846493" cy="250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2. Digital Initiatives</a:t>
            </a:r>
            <a:endParaRPr sz="1600" b="1" u="sng" dirty="0"/>
          </a:p>
          <a:p>
            <a:pPr marL="742950" lvl="1" indent="-285750">
              <a:lnSpc>
                <a:spcPct val="150000"/>
              </a:lnSpc>
              <a:buClr>
                <a:srgbClr val="0A1F24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A1F24"/>
                </a:solidFill>
              </a:rPr>
              <a:t>Sharing of the digital landscape in your economy/region</a:t>
            </a:r>
          </a:p>
          <a:p>
            <a:pPr marL="742950" lvl="1" indent="-285750">
              <a:lnSpc>
                <a:spcPct val="150000"/>
              </a:lnSpc>
              <a:buClr>
                <a:srgbClr val="0A1F24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0A1F24"/>
                </a:solidFill>
              </a:rPr>
              <a:t>Exchange views on potential opportunities (initiatives) and challenges for the Internet industry</a:t>
            </a:r>
          </a:p>
        </p:txBody>
      </p:sp>
    </p:spTree>
    <p:extLst>
      <p:ext uri="{BB962C8B-B14F-4D97-AF65-F5344CB8AC3E}">
        <p14:creationId xmlns:p14="http://schemas.microsoft.com/office/powerpoint/2010/main" val="368549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2"/>
          <p:cNvSpPr txBox="1">
            <a:spLocks noGrp="1"/>
          </p:cNvSpPr>
          <p:nvPr>
            <p:ph type="title"/>
          </p:nvPr>
        </p:nvSpPr>
        <p:spPr>
          <a:xfrm>
            <a:off x="183943" y="75099"/>
            <a:ext cx="8013000" cy="4506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Possible Collaboration Areas</a:t>
            </a:r>
            <a:endParaRPr sz="2000" dirty="0"/>
          </a:p>
        </p:txBody>
      </p:sp>
      <p:sp>
        <p:nvSpPr>
          <p:cNvPr id="7" name="Google Shape;866;p52">
            <a:extLst>
              <a:ext uri="{FF2B5EF4-FFF2-40B4-BE49-F238E27FC236}">
                <a16:creationId xmlns:a16="http://schemas.microsoft.com/office/drawing/2014/main" id="{4D21CE33-F4B0-F148-A7B3-7FF3CAFBC752}"/>
              </a:ext>
            </a:extLst>
          </p:cNvPr>
          <p:cNvSpPr txBox="1">
            <a:spLocks/>
          </p:cNvSpPr>
          <p:nvPr/>
        </p:nvSpPr>
        <p:spPr>
          <a:xfrm>
            <a:off x="459611" y="1269173"/>
            <a:ext cx="8401821" cy="17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9087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4487">
              <a:lnSpc>
                <a:spcPct val="150000"/>
              </a:lnSpc>
              <a:spcBef>
                <a:spcPts val="0"/>
              </a:spcBef>
              <a:buSzPts val="1825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Suggest topics </a:t>
            </a:r>
          </a:p>
          <a:p>
            <a:pPr indent="-344487">
              <a:lnSpc>
                <a:spcPct val="150000"/>
              </a:lnSpc>
              <a:spcBef>
                <a:spcPts val="0"/>
              </a:spcBef>
              <a:buSzPts val="1825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Come and speak at APAC Space, or recommend speaker(s)</a:t>
            </a:r>
          </a:p>
          <a:p>
            <a:pPr indent="-344487">
              <a:lnSpc>
                <a:spcPct val="150000"/>
              </a:lnSpc>
              <a:spcBef>
                <a:spcPts val="0"/>
              </a:spcBef>
              <a:buSzPts val="1825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Direct APAC Space community to your platform on common topics </a:t>
            </a:r>
          </a:p>
          <a:p>
            <a:pPr indent="-344487">
              <a:lnSpc>
                <a:spcPct val="150000"/>
              </a:lnSpc>
              <a:spcBef>
                <a:spcPts val="0"/>
              </a:spcBef>
              <a:buSzPts val="1825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Explore cross-forum synergies</a:t>
            </a:r>
          </a:p>
        </p:txBody>
      </p:sp>
      <p:pic>
        <p:nvPicPr>
          <p:cNvPr id="9" name="Google Shape;916;p7">
            <a:extLst>
              <a:ext uri="{FF2B5EF4-FFF2-40B4-BE49-F238E27FC236}">
                <a16:creationId xmlns:a16="http://schemas.microsoft.com/office/drawing/2014/main" id="{AD5ECD10-C076-1A4D-88D9-CEEAA178B7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2220" y="3045422"/>
            <a:ext cx="33401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31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8"/>
          <p:cNvSpPr txBox="1">
            <a:spLocks noGrp="1"/>
          </p:cNvSpPr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Engage with ICANN</a:t>
            </a:r>
            <a:endParaRPr/>
          </a:p>
        </p:txBody>
      </p:sp>
      <p:sp>
        <p:nvSpPr>
          <p:cNvPr id="922" name="Google Shape;922;p8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8"/>
          <p:cNvSpPr txBox="1"/>
          <p:nvPr/>
        </p:nvSpPr>
        <p:spPr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8"/>
          <p:cNvSpPr txBox="1"/>
          <p:nvPr/>
        </p:nvSpPr>
        <p:spPr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925" name="Google Shape;925;p8"/>
          <p:cNvSpPr txBox="1"/>
          <p:nvPr/>
        </p:nvSpPr>
        <p:spPr>
          <a:xfrm>
            <a:off x="2543489" y="1865312"/>
            <a:ext cx="5973449" cy="3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Email: jiarong.low@icann.org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8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927" name="Google Shape;927;p8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928" name="Google Shape;928;p8"/>
              <p:cNvSpPr txBox="1"/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flickr.com/icann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29" name="Google Shape;929;p8" descr="1420947842_social_style_3_flikr-128.png">
                <a:hlinkClick r:id="rId4"/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0" name="Google Shape;930;p8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931" name="Google Shape;931;p8"/>
              <p:cNvSpPr txBox="1"/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linkedin/company/icann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32" name="Google Shape;932;p8" descr="1420948164_social_style_3_in-128.png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3" name="Google Shape;933;p8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934" name="Google Shape;934;p8"/>
              <p:cNvSpPr txBox="1"/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35" name="Google Shape;935;p8" descr="1420948433_social_style_3_twiter-128.png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6" name="Google Shape;936;p8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937" name="Google Shape;937;p8"/>
              <p:cNvSpPr txBox="1"/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facebook.com/icannorg 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38" name="Google Shape;938;p8" descr="1420948141_social_style_3_facebook-128.png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9" name="Google Shape;939;p8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940" name="Google Shape;940;p8" descr="1420948149_social_style_3_youtube-128.png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1" name="Google Shape;941;p8"/>
              <p:cNvSpPr txBox="1"/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youtube.com/icannnews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2" name="Google Shape;942;p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943" name="Google Shape;943;p8"/>
              <p:cNvSpPr txBox="1"/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soundcloud/icann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44" name="Google Shape;944;p8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5" name="Google Shape;945;p8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946" name="Google Shape;946;p8"/>
              <p:cNvSpPr txBox="1"/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slideshare/icannpresentations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47" name="Google Shape;947;p8" descr="1420948164_social_style_3_in-128.png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8" name="Google Shape;948;p8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949" name="Google Shape;949;p8"/>
              <p:cNvSpPr txBox="1"/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instagram.com/icannorg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50" name="Google Shape;950;p8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" name="Google Shape;872;p3">
            <a:extLst>
              <a:ext uri="{FF2B5EF4-FFF2-40B4-BE49-F238E27FC236}">
                <a16:creationId xmlns:a16="http://schemas.microsoft.com/office/drawing/2014/main" id="{58ACAFAA-01AD-F344-BE7D-34CCCAB7C315}"/>
              </a:ext>
            </a:extLst>
          </p:cNvPr>
          <p:cNvSpPr txBox="1"/>
          <p:nvPr/>
        </p:nvSpPr>
        <p:spPr>
          <a:xfrm>
            <a:off x="5728827" y="1989572"/>
            <a:ext cx="34914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Learn more: </a:t>
            </a:r>
            <a:r>
              <a:rPr lang="en-US" sz="1200" b="0" i="0" u="sng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apacspace.asia</a:t>
            </a:r>
            <a:endParaRPr sz="1200" b="0" i="0" u="none" strike="noStrike" cap="none" dirty="0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Join the mailing list: </a:t>
            </a:r>
            <a:r>
              <a:rPr lang="en-US" sz="1200" b="0" i="0" u="sng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subscribe@apacspace.asia</a:t>
            </a:r>
            <a:endParaRPr sz="1200" b="0" i="0" u="none" strike="noStrike" cap="none" dirty="0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398</Words>
  <Application>Microsoft Office PowerPoint</Application>
  <PresentationFormat>On-screen Show (4:3)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Noto Sans Symbols</vt:lpstr>
      <vt:lpstr>ICANNPPT_Arial_4x3_June 2017_potx</vt:lpstr>
      <vt:lpstr>APAC Space Collaboration</vt:lpstr>
      <vt:lpstr>Agenda</vt:lpstr>
      <vt:lpstr>PowerPoint Presentation</vt:lpstr>
      <vt:lpstr>APAC Space 2.0 – Widening the Network</vt:lpstr>
      <vt:lpstr>Other Potential Areas</vt:lpstr>
      <vt:lpstr>Possible Collaboration Areas</vt:lpstr>
      <vt:lpstr>Engage with ICANN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 Space Collaboration</dc:title>
  <dc:creator>Jean Chong</dc:creator>
  <cp:lastModifiedBy>intERLab AIT</cp:lastModifiedBy>
  <cp:revision>14</cp:revision>
  <dcterms:created xsi:type="dcterms:W3CDTF">2021-02-17T03:12:17Z</dcterms:created>
  <dcterms:modified xsi:type="dcterms:W3CDTF">2021-02-24T01:49:29Z</dcterms:modified>
</cp:coreProperties>
</file>